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March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March 25, 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10: Capitalization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r>
              <a:rPr lang="en-US" dirty="0" err="1" smtClean="0"/>
              <a:t>english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005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10.2 First Words and </a:t>
            </a:r>
            <a:r>
              <a:rPr lang="en-US" dirty="0" smtClean="0"/>
              <a:t>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Quotations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 of a direct </a:t>
            </a:r>
            <a:r>
              <a:rPr lang="en-US" sz="2400" u="sng" dirty="0" smtClean="0"/>
              <a:t>quotation</a:t>
            </a:r>
            <a:r>
              <a:rPr lang="en-US" sz="2400" dirty="0" smtClean="0"/>
              <a:t> if it begins a </a:t>
            </a:r>
            <a:r>
              <a:rPr lang="en-US" sz="2400" u="sng" dirty="0" smtClean="0"/>
              <a:t>complete</a:t>
            </a:r>
            <a:r>
              <a:rPr lang="en-US" sz="2400" dirty="0" smtClean="0"/>
              <a:t> sentence.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My teacher asked, “Has anyone read about the </a:t>
            </a:r>
            <a:r>
              <a:rPr lang="en-US" sz="2400" dirty="0" err="1" smtClean="0"/>
              <a:t>Colosseum</a:t>
            </a:r>
            <a:r>
              <a:rPr lang="en-US" sz="2400" dirty="0" smtClean="0"/>
              <a:t>?”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In a </a:t>
            </a:r>
            <a:r>
              <a:rPr lang="en-US" sz="2400" u="sng" dirty="0" smtClean="0"/>
              <a:t>divided</a:t>
            </a:r>
            <a:r>
              <a:rPr lang="en-US" sz="2400" dirty="0" smtClean="0"/>
              <a:t> quotation, 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the first word in the </a:t>
            </a:r>
            <a:r>
              <a:rPr lang="en-US" sz="2400" u="sng" dirty="0" smtClean="0"/>
              <a:t>second</a:t>
            </a:r>
            <a:r>
              <a:rPr lang="en-US" sz="2400" dirty="0" smtClean="0"/>
              <a:t> part of the quote unless it starts a </a:t>
            </a:r>
            <a:r>
              <a:rPr lang="en-US" sz="2400" u="sng" dirty="0" smtClean="0"/>
              <a:t>new</a:t>
            </a:r>
            <a:r>
              <a:rPr lang="en-US" sz="2400" dirty="0" smtClean="0"/>
              <a:t> sentence.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“I hear you’re going to Italy,” Theresa said. “Make sure you see the Leaning Tower of Pisa.”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“Did you know,” asked Theresa, “that the Leaning Tower of Pisa has been tilting for 800 years?”</a:t>
            </a:r>
          </a:p>
          <a:p>
            <a:pPr marL="0" lvl="1" indent="0">
              <a:buNone/>
            </a:pPr>
            <a:r>
              <a:rPr lang="en-US" sz="24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05006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10.2 First Words and </a:t>
            </a:r>
            <a:r>
              <a:rPr lang="en-US" dirty="0" err="1"/>
              <a:t>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Outlines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 of each </a:t>
            </a:r>
            <a:r>
              <a:rPr lang="en-US" sz="2400" u="sng" dirty="0" smtClean="0"/>
              <a:t>entry</a:t>
            </a:r>
            <a:r>
              <a:rPr lang="en-US" sz="2400" dirty="0" smtClean="0"/>
              <a:t> in an </a:t>
            </a:r>
            <a:r>
              <a:rPr lang="en-US" sz="2400" u="sng" dirty="0" smtClean="0"/>
              <a:t>outline</a:t>
            </a:r>
            <a:r>
              <a:rPr lang="en-US" sz="2400" dirty="0" smtClean="0"/>
              <a:t> and the </a:t>
            </a:r>
            <a:r>
              <a:rPr lang="en-US" sz="2400" u="sng" dirty="0" smtClean="0"/>
              <a:t>letters</a:t>
            </a:r>
            <a:r>
              <a:rPr lang="en-US" sz="2400" dirty="0" smtClean="0"/>
              <a:t> that introduce major </a:t>
            </a:r>
            <a:r>
              <a:rPr lang="en-US" sz="2400" u="sng" dirty="0" smtClean="0"/>
              <a:t>subsections</a:t>
            </a:r>
            <a:r>
              <a:rPr lang="en-US" sz="2400" dirty="0" smtClean="0"/>
              <a:t>.</a:t>
            </a:r>
          </a:p>
          <a:p>
            <a:pPr marL="514350" indent="-514350">
              <a:buAutoNum type="romanUcPeriod"/>
            </a:pPr>
            <a:r>
              <a:rPr lang="en-US" sz="2400" dirty="0" smtClean="0"/>
              <a:t>Famous buildings of the Middle Ages</a:t>
            </a:r>
          </a:p>
          <a:p>
            <a:pPr marL="0" indent="0"/>
            <a:r>
              <a:rPr lang="en-US" sz="2400" dirty="0" smtClean="0"/>
              <a:t>      A. The Leaning Tower of Pisa</a:t>
            </a:r>
          </a:p>
          <a:p>
            <a:pPr marL="0" indent="0"/>
            <a:r>
              <a:rPr lang="en-US" sz="2400" dirty="0"/>
              <a:t> </a:t>
            </a:r>
            <a:r>
              <a:rPr lang="en-US" sz="2400" dirty="0" smtClean="0"/>
              <a:t>          1. Construction of the Bell Tower</a:t>
            </a:r>
          </a:p>
          <a:p>
            <a:pPr marL="0" indent="0"/>
            <a:r>
              <a:rPr lang="en-US" sz="2400" dirty="0"/>
              <a:t>	</a:t>
            </a:r>
            <a:r>
              <a:rPr lang="en-US" sz="2400" dirty="0" smtClean="0"/>
              <a:t>2. Repairs to the tower foundation</a:t>
            </a:r>
          </a:p>
        </p:txBody>
      </p:sp>
    </p:spTree>
    <p:extLst>
      <p:ext uri="{BB962C8B-B14F-4D97-AF65-F5344CB8AC3E}">
        <p14:creationId xmlns:p14="http://schemas.microsoft.com/office/powerpoint/2010/main" val="1614616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10.2 First Words and </a:t>
            </a:r>
            <a:r>
              <a:rPr lang="en-US" dirty="0" smtClean="0"/>
              <a:t>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Parts of a Letter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 in the </a:t>
            </a:r>
            <a:r>
              <a:rPr lang="en-US" sz="2400" u="sng" dirty="0" smtClean="0"/>
              <a:t>greeting</a:t>
            </a:r>
            <a:r>
              <a:rPr lang="en-US" sz="2400" dirty="0" smtClean="0"/>
              <a:t> and in the </a:t>
            </a:r>
            <a:r>
              <a:rPr lang="en-US" sz="2400" u="sng" dirty="0" smtClean="0"/>
              <a:t>closing</a:t>
            </a:r>
            <a:r>
              <a:rPr lang="en-US" sz="2400" dirty="0" smtClean="0"/>
              <a:t> of a letter.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Dear Mrs. Song: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Yours truly,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5923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10.2 First Words and </a:t>
            </a:r>
            <a:r>
              <a:rPr lang="en-US" dirty="0" err="1"/>
              <a:t>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Titles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word, the </a:t>
            </a:r>
            <a:r>
              <a:rPr lang="en-US" sz="2400" u="sng" dirty="0" smtClean="0"/>
              <a:t>last</a:t>
            </a:r>
            <a:r>
              <a:rPr lang="en-US" sz="2400" dirty="0" smtClean="0"/>
              <a:t> word, and all other </a:t>
            </a:r>
            <a:r>
              <a:rPr lang="en-US" sz="2400" u="sng" dirty="0" smtClean="0"/>
              <a:t>important</a:t>
            </a:r>
            <a:r>
              <a:rPr lang="en-US" sz="2400" dirty="0" smtClean="0"/>
              <a:t> words in a </a:t>
            </a:r>
            <a:r>
              <a:rPr lang="en-US" sz="2400" u="sng" dirty="0" smtClean="0"/>
              <a:t>title</a:t>
            </a:r>
            <a:r>
              <a:rPr lang="en-US" sz="24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Don’t capitalize </a:t>
            </a:r>
            <a:r>
              <a:rPr lang="en-US" sz="2400" u="sng" dirty="0" smtClean="0"/>
              <a:t>articles</a:t>
            </a:r>
            <a:r>
              <a:rPr lang="en-US" sz="2400" dirty="0" smtClean="0"/>
              <a:t>, coordinating </a:t>
            </a:r>
            <a:r>
              <a:rPr lang="en-US" sz="2400" u="sng" dirty="0" smtClean="0"/>
              <a:t>conjunctions</a:t>
            </a:r>
            <a:r>
              <a:rPr lang="en-US" sz="2400" dirty="0" smtClean="0"/>
              <a:t>, or </a:t>
            </a:r>
            <a:r>
              <a:rPr lang="en-US" sz="2400" u="sng" dirty="0" smtClean="0"/>
              <a:t>prepositions</a:t>
            </a:r>
            <a:r>
              <a:rPr lang="en-US" sz="2400" dirty="0" smtClean="0"/>
              <a:t> of fewer than </a:t>
            </a:r>
            <a:r>
              <a:rPr lang="en-US" sz="2400" u="sng" dirty="0" smtClean="0"/>
              <a:t>five</a:t>
            </a:r>
            <a:r>
              <a:rPr lang="en-US" sz="2400" dirty="0" smtClean="0"/>
              <a:t> letters.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The House of Dies Drear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The Wizard of Oz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Venus de Mio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111765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10.3 Places and Transportation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Geographical Names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In </a:t>
            </a:r>
            <a:r>
              <a:rPr lang="en-US" sz="2400" u="sng" dirty="0" smtClean="0"/>
              <a:t>geographical</a:t>
            </a:r>
            <a:r>
              <a:rPr lang="en-US" sz="2400" dirty="0" smtClean="0"/>
              <a:t> names, capitalize each word except </a:t>
            </a:r>
            <a:r>
              <a:rPr lang="en-US" sz="2400" u="sng" dirty="0" smtClean="0"/>
              <a:t>articles</a:t>
            </a:r>
            <a:r>
              <a:rPr lang="en-US" sz="2400" dirty="0" smtClean="0"/>
              <a:t> and </a:t>
            </a:r>
            <a:r>
              <a:rPr lang="en-US" sz="2400" u="sng" dirty="0" smtClean="0"/>
              <a:t>prepositions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Tropic of Cancer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Mediterranean Sea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North Street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Prairie Road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997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10.3 Places and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/>
            <a:r>
              <a:rPr lang="en-US" sz="2400" dirty="0" smtClean="0"/>
              <a:t>Bodies of the Universe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names</a:t>
            </a:r>
            <a:r>
              <a:rPr lang="en-US" sz="2400" dirty="0" smtClean="0"/>
              <a:t> of </a:t>
            </a:r>
            <a:r>
              <a:rPr lang="en-US" sz="2400" u="sng" dirty="0" smtClean="0"/>
              <a:t>planets</a:t>
            </a:r>
            <a:r>
              <a:rPr lang="en-US" sz="2400" dirty="0" smtClean="0"/>
              <a:t> and other </a:t>
            </a:r>
            <a:r>
              <a:rPr lang="en-US" sz="2400" u="sng" dirty="0" smtClean="0"/>
              <a:t>specific</a:t>
            </a:r>
            <a:r>
              <a:rPr lang="en-US" sz="2400" dirty="0" smtClean="0"/>
              <a:t> objects in the </a:t>
            </a:r>
            <a:r>
              <a:rPr lang="en-US" sz="2400" u="sng" dirty="0" smtClean="0"/>
              <a:t>universe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Big Dipper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Pluto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North Star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Do not capitalize </a:t>
            </a:r>
            <a:r>
              <a:rPr lang="en-US" sz="2400" i="1" u="sng" dirty="0" smtClean="0"/>
              <a:t>sun</a:t>
            </a:r>
            <a:r>
              <a:rPr lang="en-US" sz="2400" dirty="0" smtClean="0"/>
              <a:t> and </a:t>
            </a:r>
            <a:r>
              <a:rPr lang="en-US" sz="2400" i="1" u="sng" dirty="0" smtClean="0"/>
              <a:t>moon</a:t>
            </a:r>
            <a:r>
              <a:rPr lang="en-US" sz="2400" dirty="0" smtClean="0"/>
              <a:t>.  Do not capitalize </a:t>
            </a:r>
            <a:r>
              <a:rPr lang="en-US" sz="2400" i="1" u="sng" dirty="0" smtClean="0"/>
              <a:t>earth</a:t>
            </a:r>
            <a:r>
              <a:rPr lang="en-US" sz="2400" dirty="0" smtClean="0"/>
              <a:t> when it is preceded by </a:t>
            </a:r>
            <a:r>
              <a:rPr lang="en-US" sz="2400" i="1" u="sng" dirty="0" smtClean="0"/>
              <a:t>the</a:t>
            </a:r>
            <a:r>
              <a:rPr lang="en-US" sz="2400" dirty="0" smtClean="0"/>
              <a:t> and when it does </a:t>
            </a:r>
            <a:r>
              <a:rPr lang="en-US" sz="2400" u="sng" dirty="0" smtClean="0"/>
              <a:t>not</a:t>
            </a:r>
            <a:r>
              <a:rPr lang="en-US" sz="2400" dirty="0" smtClean="0"/>
              <a:t> refer to the </a:t>
            </a:r>
            <a:r>
              <a:rPr lang="en-US" sz="2400" u="sng" dirty="0" smtClean="0"/>
              <a:t>planet</a:t>
            </a:r>
            <a:r>
              <a:rPr lang="en-US" sz="2400" dirty="0" smtClean="0"/>
              <a:t> Earth.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Ants and earwigs tunneled through the earth under the porch.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692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10.3 Places and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Regions and Sections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words</a:t>
            </a:r>
            <a:r>
              <a:rPr lang="en-US" sz="2400" dirty="0" smtClean="0"/>
              <a:t>, north, south, east, and west when they name particular </a:t>
            </a:r>
            <a:r>
              <a:rPr lang="en-US" sz="2400" u="sng" dirty="0" smtClean="0"/>
              <a:t>REGIONS</a:t>
            </a:r>
            <a:r>
              <a:rPr lang="en-US" sz="2400" dirty="0" smtClean="0"/>
              <a:t> of the United States or the </a:t>
            </a:r>
            <a:r>
              <a:rPr lang="en-US" sz="2400" u="sng" dirty="0" smtClean="0"/>
              <a:t>world</a:t>
            </a:r>
            <a:r>
              <a:rPr lang="en-US" sz="2400" dirty="0" smtClean="0"/>
              <a:t> or when they are </a:t>
            </a:r>
            <a:r>
              <a:rPr lang="en-US" sz="2400" u="sng" dirty="0" smtClean="0"/>
              <a:t>proper</a:t>
            </a:r>
            <a:r>
              <a:rPr lang="en-US" sz="2400" dirty="0" smtClean="0"/>
              <a:t> names.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Grand Canyon is one of the most popular tourist attractions in the West.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these words when they indicate general </a:t>
            </a:r>
            <a:r>
              <a:rPr lang="en-US" sz="2400" u="sng" dirty="0" smtClean="0"/>
              <a:t>directions</a:t>
            </a:r>
            <a:r>
              <a:rPr lang="en-US" sz="2400" dirty="0" smtClean="0"/>
              <a:t> or </a:t>
            </a:r>
            <a:r>
              <a:rPr lang="en-US" sz="2400" u="sng" dirty="0" smtClean="0"/>
              <a:t>locations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Statue of Liberty is south of the Empire State Building in New York City.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6586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10.3 Places and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Buildings, Bridges, and Other Landmarks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specific </a:t>
            </a:r>
            <a:r>
              <a:rPr lang="en-US" sz="2400" u="sng" dirty="0" smtClean="0"/>
              <a:t>buildings</a:t>
            </a:r>
            <a:r>
              <a:rPr lang="en-US" sz="2400" dirty="0" smtClean="0"/>
              <a:t>, bridges, </a:t>
            </a:r>
            <a:r>
              <a:rPr lang="en-US" sz="2400" u="sng" dirty="0" smtClean="0"/>
              <a:t>monuments</a:t>
            </a:r>
            <a:r>
              <a:rPr lang="en-US" sz="2400" dirty="0" smtClean="0"/>
              <a:t>, and other </a:t>
            </a:r>
            <a:r>
              <a:rPr lang="en-US" sz="2400" u="sng" dirty="0" smtClean="0"/>
              <a:t>landmarks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Sears Tower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Great Wall of China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2207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10.3 Places and Transportation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Planes, Trains, and Other Vehicles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specific </a:t>
            </a:r>
            <a:r>
              <a:rPr lang="en-US" sz="2400" u="sng" dirty="0" smtClean="0"/>
              <a:t>airplanes</a:t>
            </a:r>
            <a:r>
              <a:rPr lang="en-US" sz="2400" dirty="0" smtClean="0"/>
              <a:t>, trains, ships, </a:t>
            </a:r>
            <a:r>
              <a:rPr lang="en-US" sz="2400" u="sng" dirty="0" smtClean="0"/>
              <a:t>cars</a:t>
            </a:r>
            <a:r>
              <a:rPr lang="en-US" sz="2400" dirty="0" smtClean="0"/>
              <a:t>, and </a:t>
            </a:r>
            <a:r>
              <a:rPr lang="en-US" sz="2400" u="sng" dirty="0" smtClean="0"/>
              <a:t>spacecraft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Air Force One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Orient Express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Mustang</a:t>
            </a:r>
          </a:p>
          <a:p>
            <a:pPr lvl="2">
              <a:buFont typeface="Arial"/>
              <a:buChar char="•"/>
            </a:pPr>
            <a:r>
              <a:rPr lang="en-US" sz="2400" i="1" dirty="0" smtClean="0"/>
              <a:t>Sputnik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59726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10.4 Organizations and Other Subjects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Organizations and Institutions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all </a:t>
            </a:r>
            <a:r>
              <a:rPr lang="en-US" sz="2400" u="sng" dirty="0" smtClean="0"/>
              <a:t>important</a:t>
            </a:r>
            <a:r>
              <a:rPr lang="en-US" sz="2400" dirty="0" smtClean="0"/>
              <a:t> words in the names of </a:t>
            </a:r>
            <a:r>
              <a:rPr lang="en-US" sz="2400" u="sng" dirty="0" smtClean="0"/>
              <a:t>organizations</a:t>
            </a:r>
            <a:r>
              <a:rPr lang="en-US" sz="2400" dirty="0" smtClean="0"/>
              <a:t>, institutions, </a:t>
            </a:r>
            <a:r>
              <a:rPr lang="en-US" sz="2400" u="sng" dirty="0" smtClean="0"/>
              <a:t>stores</a:t>
            </a:r>
            <a:r>
              <a:rPr lang="en-US" sz="2400" dirty="0" smtClean="0"/>
              <a:t>, and companies.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Muir Middle School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Dave’s Hardware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words such as </a:t>
            </a:r>
            <a:r>
              <a:rPr lang="en-US" sz="2400" u="sng" dirty="0" smtClean="0"/>
              <a:t>hospital</a:t>
            </a:r>
            <a:r>
              <a:rPr lang="en-US" sz="2400" dirty="0" smtClean="0"/>
              <a:t>, school, company, </a:t>
            </a:r>
            <a:r>
              <a:rPr lang="en-US" sz="2400" u="sng" dirty="0" smtClean="0"/>
              <a:t>church</a:t>
            </a:r>
            <a:r>
              <a:rPr lang="en-US" sz="2400" dirty="0" smtClean="0"/>
              <a:t>, and college when they are </a:t>
            </a:r>
            <a:r>
              <a:rPr lang="en-US" sz="2400" u="sng" dirty="0" smtClean="0"/>
              <a:t>not</a:t>
            </a:r>
            <a:r>
              <a:rPr lang="en-US" sz="2400" dirty="0" smtClean="0"/>
              <a:t> used as parts of </a:t>
            </a:r>
            <a:r>
              <a:rPr lang="en-US" sz="2400" u="sng" dirty="0" smtClean="0"/>
              <a:t>names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renovations in our church are now complete.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7894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10.1 People and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Names and Initials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Capitalize people’s </a:t>
            </a:r>
            <a:r>
              <a:rPr lang="en-US" sz="2400" u="sng" dirty="0" smtClean="0"/>
              <a:t>names</a:t>
            </a:r>
            <a:r>
              <a:rPr lang="en-US" sz="2400" dirty="0" smtClean="0"/>
              <a:t> and </a:t>
            </a:r>
            <a:r>
              <a:rPr lang="en-US" sz="2400" u="sng" dirty="0" smtClean="0"/>
              <a:t>initials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Cleopatra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Maria Theresa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J.R.R. Tolkien</a:t>
            </a:r>
          </a:p>
          <a:p>
            <a:pPr lvl="2">
              <a:buFont typeface="Arial"/>
              <a:buChar char="•"/>
            </a:pPr>
            <a:r>
              <a:rPr lang="en-US" sz="2400" dirty="0" err="1" smtClean="0"/>
              <a:t>Yasunari</a:t>
            </a:r>
            <a:r>
              <a:rPr lang="en-US" sz="2400" dirty="0" smtClean="0"/>
              <a:t> Kawabata</a:t>
            </a:r>
          </a:p>
        </p:txBody>
      </p:sp>
    </p:spTree>
    <p:extLst>
      <p:ext uri="{BB962C8B-B14F-4D97-AF65-F5344CB8AC3E}">
        <p14:creationId xmlns:p14="http://schemas.microsoft.com/office/powerpoint/2010/main" val="11859943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Organizations and Business Abbreviations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</a:t>
            </a:r>
            <a:r>
              <a:rPr lang="en-US" sz="2400" u="sng" dirty="0" smtClean="0"/>
              <a:t>abbreviations</a:t>
            </a:r>
            <a:r>
              <a:rPr lang="en-US" sz="2400" dirty="0" smtClean="0"/>
              <a:t> of names of organizations, </a:t>
            </a:r>
            <a:r>
              <a:rPr lang="en-US" sz="2400" u="sng" dirty="0" smtClean="0"/>
              <a:t>businesses</a:t>
            </a:r>
            <a:r>
              <a:rPr lang="en-US" sz="2400" dirty="0" smtClean="0"/>
              <a:t>, and institutions.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Notice that these abbreviations are formed from the </a:t>
            </a:r>
            <a:r>
              <a:rPr lang="en-US" sz="2400" u="sng" dirty="0" smtClean="0"/>
              <a:t>initial</a:t>
            </a:r>
            <a:r>
              <a:rPr lang="en-US" sz="2400" dirty="0" smtClean="0"/>
              <a:t> letters of the </a:t>
            </a:r>
            <a:r>
              <a:rPr lang="en-US" sz="2400" u="sng" dirty="0" smtClean="0"/>
              <a:t>complete</a:t>
            </a:r>
            <a:r>
              <a:rPr lang="en-US" sz="2400" dirty="0" smtClean="0"/>
              <a:t> names and that the letters are usually </a:t>
            </a:r>
            <a:r>
              <a:rPr lang="en-US" sz="2400" u="sng" dirty="0" smtClean="0"/>
              <a:t>not</a:t>
            </a:r>
            <a:r>
              <a:rPr lang="en-US" sz="2400" dirty="0" smtClean="0"/>
              <a:t> followed by </a:t>
            </a:r>
            <a:r>
              <a:rPr lang="en-US" sz="2400" u="sng" dirty="0" smtClean="0"/>
              <a:t>periods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NFL (National Football League)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MADD (Mothers Against Drunk Driving)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58408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Historical Events, Periods, and Documents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</a:t>
            </a:r>
            <a:r>
              <a:rPr lang="en-US" sz="2400" u="sng" dirty="0" smtClean="0"/>
              <a:t>historical</a:t>
            </a:r>
            <a:r>
              <a:rPr lang="en-US" sz="2400" dirty="0" smtClean="0"/>
              <a:t> events, periods, and </a:t>
            </a:r>
            <a:r>
              <a:rPr lang="en-US" sz="2400" u="sng" dirty="0" smtClean="0"/>
              <a:t>documents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Events: Revolutionary War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Periods: Great Awakening, Roaring Twenties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Documents: Treaty of Versailles, Declaration of Independence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21325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Time Abbreviations and Calendar Items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abbreviations</a:t>
            </a:r>
            <a:r>
              <a:rPr lang="en-US" sz="2400" dirty="0" smtClean="0"/>
              <a:t> B.C., A.D., A.M., and P.M.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</a:t>
            </a:r>
            <a:r>
              <a:rPr lang="en-US" sz="2400" u="sng" dirty="0" smtClean="0"/>
              <a:t>months</a:t>
            </a:r>
            <a:r>
              <a:rPr lang="en-US" sz="2400" dirty="0" smtClean="0"/>
              <a:t>, days, and holidays but </a:t>
            </a:r>
            <a:r>
              <a:rPr lang="en-US" sz="2400" u="sng" dirty="0" smtClean="0"/>
              <a:t>not</a:t>
            </a:r>
            <a:r>
              <a:rPr lang="en-US" sz="2400" dirty="0" smtClean="0"/>
              <a:t> the names of </a:t>
            </a:r>
            <a:r>
              <a:rPr lang="en-US" sz="2400" u="sng" dirty="0" smtClean="0"/>
              <a:t>seasons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April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Saturday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spring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When a season is used in the </a:t>
            </a:r>
            <a:r>
              <a:rPr lang="en-US" sz="2400" u="sng" dirty="0" smtClean="0"/>
              <a:t>title</a:t>
            </a:r>
            <a:r>
              <a:rPr lang="en-US" sz="2400" dirty="0" smtClean="0"/>
              <a:t> of a </a:t>
            </a:r>
            <a:r>
              <a:rPr lang="en-US" sz="2400" u="sng" dirty="0" smtClean="0"/>
              <a:t>festival</a:t>
            </a:r>
            <a:r>
              <a:rPr lang="en-US" sz="2400" dirty="0" smtClean="0"/>
              <a:t> or celebration, (Grove Fall Festival), capitalize all </a:t>
            </a:r>
            <a:r>
              <a:rPr lang="en-US" sz="2400" u="sng" dirty="0" smtClean="0"/>
              <a:t>important</a:t>
            </a:r>
            <a:r>
              <a:rPr lang="en-US" sz="2400" dirty="0" smtClean="0"/>
              <a:t> words, including the </a:t>
            </a:r>
            <a:r>
              <a:rPr lang="en-US" sz="2400" u="sng" dirty="0" smtClean="0"/>
              <a:t>season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37786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School Subjects 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school </a:t>
            </a:r>
            <a:r>
              <a:rPr lang="en-US" sz="2400" u="sng" dirty="0" smtClean="0"/>
              <a:t>subjects</a:t>
            </a:r>
            <a:r>
              <a:rPr lang="en-US" sz="2400" dirty="0" smtClean="0"/>
              <a:t> only when they are names of </a:t>
            </a:r>
            <a:r>
              <a:rPr lang="en-US" sz="2400" u="sng" dirty="0" smtClean="0"/>
              <a:t>languages</a:t>
            </a:r>
            <a:r>
              <a:rPr lang="en-US" sz="2400" dirty="0" smtClean="0"/>
              <a:t>, when they are followed by course </a:t>
            </a:r>
            <a:r>
              <a:rPr lang="en-US" sz="2400" u="sng" dirty="0" smtClean="0"/>
              <a:t>numbers</a:t>
            </a:r>
            <a:r>
              <a:rPr lang="en-US" sz="2400" dirty="0" smtClean="0"/>
              <a:t>, or when they contain </a:t>
            </a:r>
            <a:r>
              <a:rPr lang="en-US" sz="2400" u="sng" dirty="0" smtClean="0"/>
              <a:t>proper</a:t>
            </a:r>
            <a:r>
              <a:rPr lang="en-US" sz="2400" dirty="0" smtClean="0"/>
              <a:t> adjectives.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algebra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Spanish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Biology II</a:t>
            </a:r>
          </a:p>
          <a:p>
            <a:pPr lvl="2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7841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Class Names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words</a:t>
            </a:r>
            <a:r>
              <a:rPr lang="en-US" sz="2400" dirty="0" smtClean="0"/>
              <a:t> </a:t>
            </a:r>
            <a:r>
              <a:rPr lang="en-US" sz="2400" i="1" dirty="0" smtClean="0"/>
              <a:t>freshman, sophomore, junior</a:t>
            </a:r>
            <a:r>
              <a:rPr lang="en-US" sz="2400" dirty="0" smtClean="0"/>
              <a:t>, and </a:t>
            </a:r>
            <a:r>
              <a:rPr lang="en-US" sz="2400" i="1" dirty="0" smtClean="0"/>
              <a:t>senior</a:t>
            </a:r>
            <a:r>
              <a:rPr lang="en-US" sz="2400" dirty="0" smtClean="0"/>
              <a:t> </a:t>
            </a:r>
            <a:r>
              <a:rPr lang="en-US" sz="2400" u="sng" dirty="0" smtClean="0"/>
              <a:t>only</a:t>
            </a:r>
            <a:r>
              <a:rPr lang="en-US" sz="2400" dirty="0" smtClean="0"/>
              <a:t> when they are used as parts of </a:t>
            </a:r>
            <a:r>
              <a:rPr lang="en-US" sz="2400" u="sng" dirty="0" smtClean="0"/>
              <a:t>titles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freshmen will attend Freshman Orientation Week during the last week in August.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8968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10.4 Organizations and Other Subjects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Special Events, Awards, and Brand Names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special </a:t>
            </a:r>
            <a:r>
              <a:rPr lang="en-US" sz="2400" u="sng" dirty="0" smtClean="0"/>
              <a:t>events</a:t>
            </a:r>
            <a:r>
              <a:rPr lang="en-US" sz="2400" dirty="0" smtClean="0"/>
              <a:t> and </a:t>
            </a:r>
            <a:r>
              <a:rPr lang="en-US" sz="2400" u="sng" dirty="0" smtClean="0"/>
              <a:t>awards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Academy Awards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World Cup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brand</a:t>
            </a:r>
            <a:r>
              <a:rPr lang="en-US" sz="2400" dirty="0" smtClean="0"/>
              <a:t> names of products but </a:t>
            </a:r>
            <a:r>
              <a:rPr lang="en-US" sz="2400" u="sng" dirty="0" smtClean="0"/>
              <a:t>not</a:t>
            </a:r>
            <a:r>
              <a:rPr lang="en-US" sz="2400" dirty="0" smtClean="0"/>
              <a:t> the </a:t>
            </a:r>
            <a:r>
              <a:rPr lang="en-US" sz="2400" u="sng" dirty="0" smtClean="0"/>
              <a:t>common</a:t>
            </a:r>
            <a:r>
              <a:rPr lang="en-US" sz="2400" dirty="0" smtClean="0"/>
              <a:t> nouns that </a:t>
            </a:r>
            <a:r>
              <a:rPr lang="en-US" sz="2400" u="sng" dirty="0" smtClean="0"/>
              <a:t>follow</a:t>
            </a:r>
            <a:r>
              <a:rPr lang="en-US" sz="2400" dirty="0" smtClean="0"/>
              <a:t> brand names.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Fiji compasses</a:t>
            </a:r>
          </a:p>
          <a:p>
            <a:pPr lvl="2">
              <a:buFont typeface="Arial"/>
              <a:buChar char="•"/>
            </a:pPr>
            <a:r>
              <a:rPr lang="en-US" sz="2400" dirty="0" err="1" smtClean="0"/>
              <a:t>Staton</a:t>
            </a:r>
            <a:r>
              <a:rPr lang="en-US" sz="2400" dirty="0" smtClean="0"/>
              <a:t> tents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5676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/>
            <a:r>
              <a:rPr lang="en-US" sz="2400" dirty="0" smtClean="0"/>
              <a:t>Personal Titles and Abbreviations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Capitalize </a:t>
            </a:r>
            <a:r>
              <a:rPr lang="en-US" sz="2400" u="sng" dirty="0" smtClean="0"/>
              <a:t>titles</a:t>
            </a:r>
            <a:r>
              <a:rPr lang="en-US" sz="2400" dirty="0" smtClean="0"/>
              <a:t> and </a:t>
            </a:r>
            <a:r>
              <a:rPr lang="en-US" sz="2400" u="sng" dirty="0" smtClean="0"/>
              <a:t>abbreviations</a:t>
            </a:r>
            <a:r>
              <a:rPr lang="en-US" sz="2400" dirty="0" smtClean="0"/>
              <a:t> of titles that are used </a:t>
            </a:r>
            <a:r>
              <a:rPr lang="en-US" sz="2400" u="sng" dirty="0" smtClean="0"/>
              <a:t>before</a:t>
            </a:r>
            <a:r>
              <a:rPr lang="en-US" sz="2400" dirty="0" smtClean="0"/>
              <a:t> names and in </a:t>
            </a:r>
            <a:r>
              <a:rPr lang="en-US" sz="2400" u="sng" dirty="0" smtClean="0"/>
              <a:t>direct</a:t>
            </a:r>
            <a:r>
              <a:rPr lang="en-US" sz="2400" dirty="0" smtClean="0"/>
              <a:t> address.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Professor Anita Jones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Dr. Celia </a:t>
            </a:r>
            <a:r>
              <a:rPr lang="en-US" sz="2400" dirty="0" err="1" smtClean="0"/>
              <a:t>Brammer</a:t>
            </a:r>
            <a:endParaRPr lang="en-US" sz="2400" dirty="0" smtClean="0"/>
          </a:p>
          <a:p>
            <a:pPr lvl="1">
              <a:buFont typeface="Arial"/>
              <a:buChar char="•"/>
            </a:pPr>
            <a:r>
              <a:rPr lang="en-US" sz="2400" dirty="0" smtClean="0"/>
              <a:t>Capitalize </a:t>
            </a:r>
            <a:r>
              <a:rPr lang="en-US" sz="2400" u="sng" dirty="0" smtClean="0"/>
              <a:t>abbreviations</a:t>
            </a:r>
            <a:r>
              <a:rPr lang="en-US" sz="2400" dirty="0" smtClean="0"/>
              <a:t> of some titles when they </a:t>
            </a:r>
            <a:r>
              <a:rPr lang="en-US" sz="2400" u="sng" dirty="0" smtClean="0"/>
              <a:t>follow</a:t>
            </a:r>
            <a:r>
              <a:rPr lang="en-US" sz="2400" dirty="0" smtClean="0"/>
              <a:t> names.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Ted Stein, Jr.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Mary Witt, Ph. 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1946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Capitalize </a:t>
            </a:r>
            <a:r>
              <a:rPr lang="en-US" sz="2400" u="sng" dirty="0" smtClean="0"/>
              <a:t>titles</a:t>
            </a:r>
            <a:r>
              <a:rPr lang="en-US" sz="2400" dirty="0" smtClean="0"/>
              <a:t> of </a:t>
            </a:r>
            <a:r>
              <a:rPr lang="en-US" sz="2400" u="sng" dirty="0" smtClean="0"/>
              <a:t>heads</a:t>
            </a:r>
            <a:r>
              <a:rPr lang="en-US" sz="2400" dirty="0" smtClean="0"/>
              <a:t> of state, </a:t>
            </a:r>
            <a:r>
              <a:rPr lang="en-US" sz="2400" u="sng" dirty="0" smtClean="0"/>
              <a:t>royalty</a:t>
            </a:r>
            <a:r>
              <a:rPr lang="en-US" sz="2400" dirty="0" smtClean="0"/>
              <a:t>, or nobility only when they are used </a:t>
            </a:r>
            <a:r>
              <a:rPr lang="en-US" sz="2400" u="sng" dirty="0" smtClean="0"/>
              <a:t>before</a:t>
            </a:r>
            <a:r>
              <a:rPr lang="en-US" sz="2400" dirty="0" smtClean="0"/>
              <a:t> the persons’ names or in </a:t>
            </a:r>
            <a:r>
              <a:rPr lang="en-US" sz="2400" u="sng" dirty="0" smtClean="0"/>
              <a:t>place</a:t>
            </a:r>
            <a:r>
              <a:rPr lang="en-US" sz="2400" dirty="0" smtClean="0"/>
              <a:t> of the persons’ names.</a:t>
            </a:r>
          </a:p>
          <a:p>
            <a:pPr lvl="2"/>
            <a:r>
              <a:rPr lang="en-US" sz="2400" dirty="0" smtClean="0"/>
              <a:t>Queen Marie Antoinette</a:t>
            </a:r>
          </a:p>
          <a:p>
            <a:pPr lvl="2"/>
            <a:r>
              <a:rPr lang="en-US" sz="2400" dirty="0" smtClean="0"/>
              <a:t>Chief Justice William H. Rehnquist</a:t>
            </a:r>
          </a:p>
          <a:p>
            <a:pPr lvl="1"/>
            <a:r>
              <a:rPr lang="en-US" sz="2400" dirty="0" smtClean="0"/>
              <a:t>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titles when they are used </a:t>
            </a:r>
            <a:r>
              <a:rPr lang="en-US" sz="2400" u="sng" dirty="0" smtClean="0"/>
              <a:t>without</a:t>
            </a:r>
            <a:r>
              <a:rPr lang="en-US" sz="2400" dirty="0" smtClean="0"/>
              <a:t> proper </a:t>
            </a:r>
            <a:r>
              <a:rPr lang="en-US" sz="2400" u="sng" dirty="0" smtClean="0"/>
              <a:t>names</a:t>
            </a:r>
            <a:r>
              <a:rPr lang="en-US" sz="2400" dirty="0" smtClean="0"/>
              <a:t>.</a:t>
            </a:r>
          </a:p>
          <a:p>
            <a:pPr lvl="2"/>
            <a:r>
              <a:rPr lang="en-US" sz="2400" dirty="0" smtClean="0"/>
              <a:t>The king will be remembered for his contributions to great architecture.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5908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Family Relationships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Capitalize </a:t>
            </a:r>
            <a:r>
              <a:rPr lang="en-US" sz="2400" u="sng" dirty="0" smtClean="0"/>
              <a:t>words</a:t>
            </a:r>
            <a:r>
              <a:rPr lang="en-US" sz="2400" dirty="0" smtClean="0"/>
              <a:t> indicating family </a:t>
            </a:r>
            <a:r>
              <a:rPr lang="en-US" sz="2400" u="sng" dirty="0" smtClean="0"/>
              <a:t>relationships</a:t>
            </a:r>
            <a:r>
              <a:rPr lang="en-US" sz="2400" dirty="0" smtClean="0"/>
              <a:t> only when they are used as </a:t>
            </a:r>
            <a:r>
              <a:rPr lang="en-US" sz="2400" u="sng" dirty="0" smtClean="0"/>
              <a:t>names</a:t>
            </a:r>
            <a:r>
              <a:rPr lang="en-US" sz="2400" dirty="0" smtClean="0"/>
              <a:t> or </a:t>
            </a:r>
            <a:r>
              <a:rPr lang="en-US" sz="2400" u="sng" dirty="0" smtClean="0"/>
              <a:t>before</a:t>
            </a:r>
            <a:r>
              <a:rPr lang="en-US" sz="2400" dirty="0" smtClean="0"/>
              <a:t> names.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Aunt Paula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Grandpa Smith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In general, 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a word indicating a </a:t>
            </a:r>
            <a:r>
              <a:rPr lang="en-US" sz="2400" u="sng" dirty="0" smtClean="0"/>
              <a:t>family</a:t>
            </a:r>
            <a:r>
              <a:rPr lang="en-US" sz="2400" dirty="0" smtClean="0"/>
              <a:t> relationship when it </a:t>
            </a:r>
            <a:r>
              <a:rPr lang="en-US" sz="2400" u="sng" dirty="0" smtClean="0"/>
              <a:t>follows</a:t>
            </a:r>
            <a:r>
              <a:rPr lang="en-US" sz="2400" dirty="0" smtClean="0"/>
              <a:t> the person’s name or is used </a:t>
            </a:r>
            <a:r>
              <a:rPr lang="en-US" sz="2400" u="sng" dirty="0" smtClean="0"/>
              <a:t>without</a:t>
            </a:r>
            <a:r>
              <a:rPr lang="en-US" sz="2400" dirty="0" smtClean="0"/>
              <a:t> a </a:t>
            </a:r>
            <a:r>
              <a:rPr lang="en-US" sz="2400" u="sng" dirty="0" smtClean="0"/>
              <a:t>proper</a:t>
            </a:r>
            <a:r>
              <a:rPr lang="en-US" sz="2400" dirty="0" smtClean="0"/>
              <a:t> name.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Maria Tellez, my cousin, saw the Great Pyramid.</a:t>
            </a:r>
          </a:p>
          <a:p>
            <a:pPr lvl="2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123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400" dirty="0" smtClean="0"/>
              <a:t>The Pronoun </a:t>
            </a:r>
            <a:r>
              <a:rPr lang="en-US" sz="2400" i="1" dirty="0" smtClean="0"/>
              <a:t>I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Always </a:t>
            </a:r>
            <a:r>
              <a:rPr lang="en-US" sz="2400" u="sng" dirty="0" smtClean="0"/>
              <a:t>capitalize</a:t>
            </a:r>
            <a:r>
              <a:rPr lang="en-US" sz="2400" dirty="0" smtClean="0"/>
              <a:t> the </a:t>
            </a:r>
            <a:r>
              <a:rPr lang="en-US" sz="2400" u="sng" dirty="0" smtClean="0"/>
              <a:t>pronoun</a:t>
            </a:r>
            <a:r>
              <a:rPr lang="en-US" sz="2400" dirty="0" smtClean="0"/>
              <a:t> </a:t>
            </a:r>
            <a:r>
              <a:rPr lang="en-US" sz="2400" i="1" dirty="0" smtClean="0"/>
              <a:t>I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Grandpa and I read all about Stonehenge.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8718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/>
            <a:r>
              <a:rPr lang="en-US" sz="2400" dirty="0" smtClean="0"/>
              <a:t>Religious Terms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Capitalize the names of </a:t>
            </a:r>
            <a:r>
              <a:rPr lang="en-US" sz="2400" u="sng" dirty="0" smtClean="0"/>
              <a:t>religions</a:t>
            </a:r>
            <a:r>
              <a:rPr lang="en-US" sz="2400" dirty="0" smtClean="0"/>
              <a:t>, sacred </a:t>
            </a:r>
            <a:r>
              <a:rPr lang="en-US" sz="2400" u="sng" dirty="0" smtClean="0"/>
              <a:t>days</a:t>
            </a:r>
            <a:r>
              <a:rPr lang="en-US" sz="2400" dirty="0" smtClean="0"/>
              <a:t>, sacred </a:t>
            </a:r>
            <a:r>
              <a:rPr lang="en-US" sz="2400" u="sng" dirty="0" smtClean="0"/>
              <a:t>writings</a:t>
            </a:r>
            <a:r>
              <a:rPr lang="en-US" sz="2400" dirty="0" smtClean="0"/>
              <a:t>, and </a:t>
            </a:r>
            <a:r>
              <a:rPr lang="en-US" sz="2400" u="sng" dirty="0" smtClean="0"/>
              <a:t>deities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Religions: Christianity, Hinduism, Judaism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Sacred Days: Ramadan, Good Friday, Purim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Sacred Writings: Bible, Koran, Torah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Deities: God, Yahweh, Allah 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Do </a:t>
            </a:r>
            <a:r>
              <a:rPr lang="en-US" sz="2400" u="sng" dirty="0" smtClean="0"/>
              <a:t>not</a:t>
            </a:r>
            <a:r>
              <a:rPr lang="en-US" sz="2400" dirty="0" smtClean="0"/>
              <a:t> capitalize the words </a:t>
            </a:r>
            <a:r>
              <a:rPr lang="en-US" sz="2400" i="1" u="sng" dirty="0" smtClean="0"/>
              <a:t>god</a:t>
            </a:r>
            <a:r>
              <a:rPr lang="en-US" sz="2400" dirty="0" smtClean="0"/>
              <a:t> and </a:t>
            </a:r>
            <a:r>
              <a:rPr lang="en-US" sz="2400" i="1" u="sng" dirty="0" smtClean="0"/>
              <a:t>goddess</a:t>
            </a:r>
            <a:r>
              <a:rPr lang="en-US" sz="2400" dirty="0" smtClean="0"/>
              <a:t> when they refer to the gods of </a:t>
            </a:r>
            <a:r>
              <a:rPr lang="en-US" sz="2400" u="sng" dirty="0" smtClean="0"/>
              <a:t>ancient</a:t>
            </a:r>
            <a:r>
              <a:rPr lang="en-US" sz="2400" dirty="0" smtClean="0"/>
              <a:t> mythology.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statue of Zeus at Olympia honored the Greek god Zeus.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1412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10.1 People and Cultures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Nationalities, Languages, and Races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names of </a:t>
            </a:r>
            <a:r>
              <a:rPr lang="en-US" sz="2400" u="sng" dirty="0" smtClean="0"/>
              <a:t>nationalities</a:t>
            </a:r>
            <a:r>
              <a:rPr lang="en-US" sz="2400" dirty="0" smtClean="0"/>
              <a:t>, languages, races, and most </a:t>
            </a:r>
            <a:r>
              <a:rPr lang="en-US" sz="2400" u="sng" dirty="0" smtClean="0"/>
              <a:t>ethnic</a:t>
            </a:r>
            <a:r>
              <a:rPr lang="en-US" sz="2400" dirty="0" smtClean="0"/>
              <a:t> groups, as well as the </a:t>
            </a:r>
            <a:r>
              <a:rPr lang="en-US" sz="2400" u="sng" dirty="0" smtClean="0"/>
              <a:t>adjectives</a:t>
            </a:r>
            <a:r>
              <a:rPr lang="en-US" sz="2400" dirty="0" smtClean="0"/>
              <a:t> formed from these </a:t>
            </a:r>
            <a:r>
              <a:rPr lang="en-US" sz="2400" u="sng" dirty="0" smtClean="0"/>
              <a:t>names</a:t>
            </a:r>
            <a:r>
              <a:rPr lang="en-US" sz="2400" dirty="0" smtClean="0"/>
              <a:t>.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Romans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Greek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African-American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0052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10.2 First Words and Titles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Sentences and Poetry</a:t>
            </a:r>
          </a:p>
          <a:p>
            <a:pPr>
              <a:buFont typeface="Arial"/>
              <a:buChar char="•"/>
            </a:pPr>
            <a:r>
              <a:rPr lang="en-US" sz="2400" dirty="0" smtClean="0"/>
              <a:t>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 of every </a:t>
            </a:r>
            <a:r>
              <a:rPr lang="en-US" sz="2400" u="sng" dirty="0" smtClean="0"/>
              <a:t>sentence</a:t>
            </a:r>
          </a:p>
          <a:p>
            <a:pPr lvl="2">
              <a:buFont typeface="Arial"/>
              <a:buChar char="•"/>
            </a:pPr>
            <a:r>
              <a:rPr lang="en-US" sz="2400" dirty="0" smtClean="0"/>
              <a:t>The “seven wonders of the medieval world” date back to the Middle Ages.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In </a:t>
            </a:r>
            <a:r>
              <a:rPr lang="en-US" sz="2400" u="sng" dirty="0" smtClean="0"/>
              <a:t>traditional</a:t>
            </a:r>
            <a:r>
              <a:rPr lang="en-US" sz="2400" dirty="0" smtClean="0"/>
              <a:t> poetry, capitalize the </a:t>
            </a:r>
            <a:r>
              <a:rPr lang="en-US" sz="2400" u="sng" dirty="0" smtClean="0"/>
              <a:t>first</a:t>
            </a:r>
            <a:r>
              <a:rPr lang="en-US" sz="2400" dirty="0" smtClean="0"/>
              <a:t> word of every </a:t>
            </a:r>
            <a:r>
              <a:rPr lang="en-US" sz="2400" u="sng" dirty="0" smtClean="0"/>
              <a:t>line</a:t>
            </a:r>
            <a:r>
              <a:rPr lang="en-US" sz="2400" dirty="0" smtClean="0"/>
              <a:t>.</a:t>
            </a:r>
          </a:p>
          <a:p>
            <a:pPr marL="237744" lvl="2" indent="0">
              <a:buNone/>
            </a:pPr>
            <a:r>
              <a:rPr lang="en-US" sz="2400" dirty="0" smtClean="0"/>
              <a:t>The willow is like an etching,</a:t>
            </a:r>
          </a:p>
          <a:p>
            <a:pPr marL="237744" lvl="2" indent="0">
              <a:buNone/>
            </a:pPr>
            <a:r>
              <a:rPr lang="en-US" sz="2400" dirty="0" smtClean="0"/>
              <a:t>Fine-lined against the sky.</a:t>
            </a:r>
          </a:p>
          <a:p>
            <a:pPr marL="237744" lvl="2" indent="0">
              <a:buNone/>
            </a:pPr>
            <a:r>
              <a:rPr lang="en-US" sz="2400" dirty="0" smtClean="0"/>
              <a:t>The ginkgo is like a crude sketch, </a:t>
            </a:r>
          </a:p>
          <a:p>
            <a:pPr marL="237744" lvl="2" indent="0">
              <a:buNone/>
            </a:pPr>
            <a:r>
              <a:rPr lang="en-US" sz="2400" dirty="0" smtClean="0"/>
              <a:t>Hardly worthy to be signed.			Eve Merriman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1700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Angles.thmx</Template>
  <TotalTime>78</TotalTime>
  <Words>1270</Words>
  <Application>Microsoft Macintosh PowerPoint</Application>
  <PresentationFormat>On-screen Show (4:3)</PresentationFormat>
  <Paragraphs>163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Angles</vt:lpstr>
      <vt:lpstr>Chapter 10: Capitalization</vt:lpstr>
      <vt:lpstr>10.1 People and Cultures</vt:lpstr>
      <vt:lpstr>10.1 People and Cultures</vt:lpstr>
      <vt:lpstr>10.1 People and Cultures</vt:lpstr>
      <vt:lpstr>10.1 People and Cultures</vt:lpstr>
      <vt:lpstr>10.1 People and Cultures</vt:lpstr>
      <vt:lpstr>10.1 People and Cultures</vt:lpstr>
      <vt:lpstr>10.1 People and Cultures</vt:lpstr>
      <vt:lpstr>10.2 First Words and Titles</vt:lpstr>
      <vt:lpstr>10.2 First Words and Titles</vt:lpstr>
      <vt:lpstr>10.2 First Words and TItles</vt:lpstr>
      <vt:lpstr>10.2 First Words and Titles</vt:lpstr>
      <vt:lpstr>10.2 First Words and TItles</vt:lpstr>
      <vt:lpstr>10.3 Places and Transportation</vt:lpstr>
      <vt:lpstr>10.3 Places and Transportation</vt:lpstr>
      <vt:lpstr>10.3 Places and Transportation</vt:lpstr>
      <vt:lpstr>10.3 Places and Transportation</vt:lpstr>
      <vt:lpstr>10.3 Places and Transportation</vt:lpstr>
      <vt:lpstr>10.4 Organizations and Other Subjects</vt:lpstr>
      <vt:lpstr>10.4 Organizations and Other Subjects</vt:lpstr>
      <vt:lpstr>10.4 Organizations and Other Subjects</vt:lpstr>
      <vt:lpstr>10.4 Organizations and Other Subjects</vt:lpstr>
      <vt:lpstr>10.4 Organizations and Other Subjects</vt:lpstr>
      <vt:lpstr>10.4 Organizations and Other Subjects</vt:lpstr>
      <vt:lpstr>10.4 Organizations and Other Subjects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10: Capitalization</dc:title>
  <dc:creator>Michael Carson</dc:creator>
  <cp:lastModifiedBy>Michael Carson</cp:lastModifiedBy>
  <cp:revision>12</cp:revision>
  <dcterms:created xsi:type="dcterms:W3CDTF">2015-03-24T17:04:19Z</dcterms:created>
  <dcterms:modified xsi:type="dcterms:W3CDTF">2015-03-25T15:59:29Z</dcterms:modified>
</cp:coreProperties>
</file>